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0" r:id="rId5"/>
    <p:sldId id="261" r:id="rId6"/>
    <p:sldId id="262" r:id="rId7"/>
    <p:sldId id="263" r:id="rId8"/>
    <p:sldId id="264" r:id="rId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125" d="100"/>
          <a:sy n="125" d="100"/>
        </p:scale>
        <p:origin x="1614"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00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Pozdravljeni. Danes bom predstavil Louisa Armstronga, enega najbolj znanih jazzovskih glasbenikov na svetu. Bil je trobentač, pevec in zelo pomembna osebnost v razvoju jazza.</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Armstrong je bil ameriški jazzovski glasbenik. Njegov glavni instrument je bila trobenta, znan pa je bil tudi kot pevec. Njegov glas je bil zelo prepoznaven. Pomagal je, da je jazz postal priljubljen po svetu.</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Louis Daniel Armstrong se je rodil leta 1901 v New Orleansu. Umrl je leta 1971 v New Yorku. Imel je vzdevka Satchmo in Pops. Igral je trobento in kornet, pel pa je z baritonskim glasom.</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Armstrong je prejel več pomembnih priznanj. Za Hello, Dolly je dobil Grammyja, pozneje pa še nagrado za življenjsko delo. Pomemben je zato, ker je spremenil način igranja jazza in navdihnil mnogo glasbenikov.</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 njegovimi znanimi albumi so Ella and Louis, ki ga je posnel z Ello Fitzgerald, Louis Armstrong Plays W.C. Handy, Satch Plays Fats in What A Wonderful World. Pogosto je sodeloval z drugimi velikimi glasbeniki.</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Njegove najbolj znane pesmi so What a Wonderful World, Hello, Dolly, When the Saints Go Marching In, La Vie en rose in Mack the Knife. Za posnetek bi izbral What a Wonderful World, ker ima lepo sporočilo.</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Zanimivo je, da je bil vzdevek Satchmo zelo znan. Družina Karnofsky mu je v mladosti pomagala pri nakupu prvega instrumenta, zato je v spomin nanje nosil Davidovo zvezdo. Poleg glasbe je nastopal tudi v filmih.</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 koncu lahko povem svoje mnenje: Armstrong mi je všeč, ker njegova glasba deluje pozitivno in čustveno. What a Wonderful World je mirna pesem z lepim sporočilom. Vire sem vzel iz Wikipedije, Wikimedia Commons in YouTuba.</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E1914"/>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1914"/>
          </a:solidFill>
          <a:ln w="12700">
            <a:solidFill>
              <a:srgbClr val="1E1914"/>
            </a:solidFill>
            <a:prstDash val="solid"/>
          </a:ln>
        </p:spPr>
        <p:txBody>
          <a:bodyPr/>
          <a:lstStyle/>
          <a:p>
            <a:endParaRPr lang="en-US"/>
          </a:p>
        </p:txBody>
      </p:sp>
      <p:pic>
        <p:nvPicPr>
          <p:cNvPr id="3" name="Image 0" descr="/mnt/data/louis_color.jpg"/>
          <p:cNvPicPr>
            <a:picLocks noChangeAspect="1"/>
          </p:cNvPicPr>
          <p:nvPr/>
        </p:nvPicPr>
        <p:blipFill>
          <a:blip r:embed="rId3"/>
          <a:stretch>
            <a:fillRect/>
          </a:stretch>
        </p:blipFill>
        <p:spPr>
          <a:xfrm>
            <a:off x="6949440" y="1772126"/>
            <a:ext cx="4480560" cy="3313748"/>
          </a:xfrm>
          <a:prstGeom prst="rect">
            <a:avLst/>
          </a:prstGeom>
        </p:spPr>
      </p:pic>
      <p:sp>
        <p:nvSpPr>
          <p:cNvPr id="4" name="Shape 1"/>
          <p:cNvSpPr/>
          <p:nvPr/>
        </p:nvSpPr>
        <p:spPr>
          <a:xfrm>
            <a:off x="0" y="0"/>
            <a:ext cx="6720840" cy="6858000"/>
          </a:xfrm>
          <a:prstGeom prst="rect">
            <a:avLst/>
          </a:prstGeom>
          <a:solidFill>
            <a:srgbClr val="1E1914">
              <a:alpha val="98000"/>
            </a:srgbClr>
          </a:solidFill>
          <a:ln w="12700">
            <a:solidFill>
              <a:srgbClr val="1E1914"/>
            </a:solidFill>
            <a:prstDash val="solid"/>
          </a:ln>
        </p:spPr>
        <p:txBody>
          <a:bodyPr/>
          <a:lstStyle/>
          <a:p>
            <a:endParaRPr lang="en-US"/>
          </a:p>
        </p:txBody>
      </p:sp>
      <p:sp>
        <p:nvSpPr>
          <p:cNvPr id="5" name="Text 2"/>
          <p:cNvSpPr/>
          <p:nvPr/>
        </p:nvSpPr>
        <p:spPr>
          <a:xfrm>
            <a:off x="685800" y="1920240"/>
            <a:ext cx="5943600" cy="640080"/>
          </a:xfrm>
          <a:prstGeom prst="rect">
            <a:avLst/>
          </a:prstGeom>
          <a:noFill/>
          <a:ln/>
        </p:spPr>
        <p:txBody>
          <a:bodyPr wrap="square" lIns="0" tIns="0" rIns="0" bIns="0" rtlCol="0" anchor="ctr"/>
          <a:lstStyle/>
          <a:p>
            <a:pPr marL="0" indent="0">
              <a:buNone/>
            </a:pPr>
            <a:r>
              <a:rPr lang="en-US" sz="4600" b="1" dirty="0">
                <a:solidFill>
                  <a:srgbClr val="F6E9D0"/>
                </a:solidFill>
                <a:latin typeface="Aptos Display" pitchFamily="34" charset="0"/>
                <a:ea typeface="Aptos Display" pitchFamily="34" charset="-122"/>
                <a:cs typeface="Aptos Display" pitchFamily="34" charset="-120"/>
              </a:rPr>
              <a:t>Louis Armstrong</a:t>
            </a:r>
            <a:endParaRPr lang="en-US" sz="4600" dirty="0"/>
          </a:p>
        </p:txBody>
      </p:sp>
      <p:sp>
        <p:nvSpPr>
          <p:cNvPr id="6" name="Text 3"/>
          <p:cNvSpPr/>
          <p:nvPr/>
        </p:nvSpPr>
        <p:spPr>
          <a:xfrm>
            <a:off x="731520" y="2679192"/>
            <a:ext cx="5394960" cy="548640"/>
          </a:xfrm>
          <a:prstGeom prst="rect">
            <a:avLst/>
          </a:prstGeom>
          <a:noFill/>
          <a:ln/>
        </p:spPr>
        <p:txBody>
          <a:bodyPr wrap="square" lIns="0" tIns="0" rIns="0" bIns="0" rtlCol="0" anchor="ctr">
            <a:normAutofit/>
          </a:bodyPr>
          <a:lstStyle/>
          <a:p>
            <a:pPr marL="0" indent="0">
              <a:buNone/>
            </a:pPr>
            <a:r>
              <a:rPr lang="en-US" sz="2000" dirty="0">
                <a:solidFill>
                  <a:srgbClr val="C99A3E"/>
                </a:solidFill>
              </a:rPr>
              <a:t>jazzovski trobentač, </a:t>
            </a:r>
            <a:r>
              <a:rPr lang="en-US" sz="2000" dirty="0" err="1">
                <a:solidFill>
                  <a:srgbClr val="C99A3E"/>
                </a:solidFill>
              </a:rPr>
              <a:t>pevec</a:t>
            </a:r>
            <a:endParaRPr lang="en-US" sz="2000" dirty="0"/>
          </a:p>
        </p:txBody>
      </p:sp>
      <p:sp>
        <p:nvSpPr>
          <p:cNvPr id="7" name="Text 4"/>
          <p:cNvSpPr/>
          <p:nvPr/>
        </p:nvSpPr>
        <p:spPr>
          <a:xfrm>
            <a:off x="749808" y="3337560"/>
            <a:ext cx="4023360" cy="320040"/>
          </a:xfrm>
          <a:prstGeom prst="rect">
            <a:avLst/>
          </a:prstGeom>
          <a:noFill/>
          <a:ln/>
        </p:spPr>
        <p:txBody>
          <a:bodyPr wrap="square" lIns="0" tIns="0" rIns="0" bIns="0" rtlCol="0" anchor="ctr"/>
          <a:lstStyle/>
          <a:p>
            <a:pPr marL="0" indent="0">
              <a:buNone/>
            </a:pPr>
            <a:r>
              <a:rPr lang="en-US" sz="1600" dirty="0">
                <a:solidFill>
                  <a:srgbClr val="E5DED1"/>
                </a:solidFill>
              </a:rPr>
              <a:t>1901–1971  •  Satchmo / Pops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1E1914"/>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1914"/>
          </a:solidFill>
          <a:ln w="12700">
            <a:solidFill>
              <a:srgbClr val="1E1914"/>
            </a:solidFill>
            <a:prstDash val="solid"/>
          </a:ln>
        </p:spPr>
        <p:txBody>
          <a:bodyPr/>
          <a:lstStyle/>
          <a:p>
            <a:endParaRPr lang="en-US"/>
          </a:p>
        </p:txBody>
      </p:sp>
      <p:sp>
        <p:nvSpPr>
          <p:cNvPr id="3" name="Text 1"/>
          <p:cNvSpPr/>
          <p:nvPr/>
        </p:nvSpPr>
        <p:spPr>
          <a:xfrm>
            <a:off x="594360" y="320040"/>
            <a:ext cx="7680960" cy="502920"/>
          </a:xfrm>
          <a:prstGeom prst="rect">
            <a:avLst/>
          </a:prstGeom>
          <a:noFill/>
          <a:ln/>
        </p:spPr>
        <p:txBody>
          <a:bodyPr wrap="square" lIns="0" tIns="0" rIns="0" bIns="0" rtlCol="0" anchor="ctr"/>
          <a:lstStyle/>
          <a:p>
            <a:pPr marL="0" indent="0">
              <a:buNone/>
            </a:pPr>
            <a:r>
              <a:rPr lang="en-US" sz="3000" b="1" dirty="0">
                <a:solidFill>
                  <a:srgbClr val="F6E9D0"/>
                </a:solidFill>
                <a:latin typeface="Aptos Display" pitchFamily="34" charset="0"/>
                <a:ea typeface="Aptos Display" pitchFamily="34" charset="-122"/>
                <a:cs typeface="Aptos Display" pitchFamily="34" charset="-120"/>
              </a:rPr>
              <a:t>Kdo je bil Louis Armstrong?</a:t>
            </a:r>
            <a:endParaRPr lang="en-US" sz="3000" dirty="0"/>
          </a:p>
        </p:txBody>
      </p:sp>
      <p:sp>
        <p:nvSpPr>
          <p:cNvPr id="4" name="Text 2"/>
          <p:cNvSpPr/>
          <p:nvPr/>
        </p:nvSpPr>
        <p:spPr>
          <a:xfrm>
            <a:off x="621792" y="859536"/>
            <a:ext cx="6583680" cy="274320"/>
          </a:xfrm>
          <a:prstGeom prst="rect">
            <a:avLst/>
          </a:prstGeom>
          <a:noFill/>
          <a:ln/>
        </p:spPr>
        <p:txBody>
          <a:bodyPr wrap="square" lIns="0" tIns="0" rIns="0" bIns="0" rtlCol="0" anchor="ctr"/>
          <a:lstStyle/>
          <a:p>
            <a:pPr marL="0" indent="0">
              <a:buNone/>
            </a:pPr>
            <a:r>
              <a:rPr lang="en-US" sz="1200" dirty="0">
                <a:solidFill>
                  <a:srgbClr val="C99A3E"/>
                </a:solidFill>
              </a:rPr>
              <a:t>OPIS</a:t>
            </a:r>
            <a:endParaRPr lang="en-US" sz="1200" dirty="0"/>
          </a:p>
        </p:txBody>
      </p:sp>
      <p:pic>
        <p:nvPicPr>
          <p:cNvPr id="5" name="Image 0" descr="/mnt/data/louis_bw_trumpet.jpg"/>
          <p:cNvPicPr>
            <a:picLocks noChangeAspect="1"/>
          </p:cNvPicPr>
          <p:nvPr/>
        </p:nvPicPr>
        <p:blipFill>
          <a:blip r:embed="rId3"/>
          <a:stretch>
            <a:fillRect/>
          </a:stretch>
        </p:blipFill>
        <p:spPr>
          <a:xfrm>
            <a:off x="7452360" y="1905399"/>
            <a:ext cx="3794760" cy="2955762"/>
          </a:xfrm>
          <a:prstGeom prst="rect">
            <a:avLst/>
          </a:prstGeom>
        </p:spPr>
      </p:pic>
      <p:sp>
        <p:nvSpPr>
          <p:cNvPr id="6" name="Text 3"/>
          <p:cNvSpPr/>
          <p:nvPr/>
        </p:nvSpPr>
        <p:spPr>
          <a:xfrm>
            <a:off x="777240" y="1508760"/>
            <a:ext cx="6080760" cy="3566160"/>
          </a:xfrm>
          <a:prstGeom prst="rect">
            <a:avLst/>
          </a:prstGeom>
          <a:noFill/>
          <a:ln/>
        </p:spPr>
        <p:txBody>
          <a:bodyPr wrap="square" lIns="635" tIns="635" rIns="635" bIns="635" rtlCol="0" anchor="ctr">
            <a:normAutofit/>
          </a:bodyPr>
          <a:lstStyle/>
          <a:p>
            <a:r>
              <a:rPr lang="en-US" sz="2000" dirty="0">
                <a:solidFill>
                  <a:srgbClr val="B9B5AC"/>
                </a:solidFill>
              </a:rPr>
              <a:t>Ameriški jazzovski glasbenik, trobentač in vokalist.</a:t>
            </a:r>
          </a:p>
          <a:p>
            <a:r>
              <a:rPr lang="en-US" sz="2000" dirty="0" err="1">
                <a:solidFill>
                  <a:srgbClr val="B9B5AC"/>
                </a:solidFill>
              </a:rPr>
              <a:t>Glasbeni</a:t>
            </a:r>
            <a:r>
              <a:rPr lang="en-US" sz="2000" dirty="0">
                <a:solidFill>
                  <a:srgbClr val="B9B5AC"/>
                </a:solidFill>
              </a:rPr>
              <a:t> </a:t>
            </a:r>
            <a:r>
              <a:rPr lang="en-US" sz="2000" dirty="0" err="1">
                <a:solidFill>
                  <a:srgbClr val="B9B5AC"/>
                </a:solidFill>
              </a:rPr>
              <a:t>žanr</a:t>
            </a:r>
            <a:r>
              <a:rPr lang="en-US" sz="2000" dirty="0">
                <a:solidFill>
                  <a:srgbClr val="B9B5AC"/>
                </a:solidFill>
              </a:rPr>
              <a:t>: jazz.</a:t>
            </a:r>
          </a:p>
          <a:p>
            <a:r>
              <a:rPr lang="en-US" sz="2000" dirty="0">
                <a:solidFill>
                  <a:srgbClr val="B9B5AC"/>
                </a:solidFill>
              </a:rPr>
              <a:t>Znan po močnem trobentaškem zvoku in posebnem hripavem glasu.</a:t>
            </a:r>
          </a:p>
          <a:p>
            <a:r>
              <a:rPr lang="en-US" sz="2000" dirty="0">
                <a:solidFill>
                  <a:srgbClr val="B9B5AC"/>
                </a:solidFill>
              </a:rPr>
              <a:t>Zelo je vplival na razvoj jazza in njegovo popularnost po svetu.</a:t>
            </a:r>
          </a:p>
        </p:txBody>
      </p:sp>
      <p:sp>
        <p:nvSpPr>
          <p:cNvPr id="7" name="Shape 4"/>
          <p:cNvSpPr/>
          <p:nvPr/>
        </p:nvSpPr>
        <p:spPr>
          <a:xfrm>
            <a:off x="777240" y="5074920"/>
            <a:ext cx="6126480" cy="822960"/>
          </a:xfrm>
          <a:prstGeom prst="roundRect">
            <a:avLst>
              <a:gd name="adj" fmla="val 15556"/>
            </a:avLst>
          </a:prstGeom>
          <a:solidFill>
            <a:srgbClr val="2B241D"/>
          </a:solidFill>
          <a:ln w="12700">
            <a:solidFill>
              <a:srgbClr val="C99A3E">
                <a:alpha val="75000"/>
              </a:srgbClr>
            </a:solidFill>
            <a:prstDash val="solid"/>
          </a:ln>
        </p:spPr>
        <p:txBody>
          <a:bodyPr/>
          <a:lstStyle/>
          <a:p>
            <a:endParaRPr lang="en-US"/>
          </a:p>
        </p:txBody>
      </p:sp>
      <p:sp>
        <p:nvSpPr>
          <p:cNvPr id="8" name="Text 5"/>
          <p:cNvSpPr/>
          <p:nvPr/>
        </p:nvSpPr>
        <p:spPr>
          <a:xfrm>
            <a:off x="1005840" y="5303520"/>
            <a:ext cx="5669280" cy="365760"/>
          </a:xfrm>
          <a:prstGeom prst="rect">
            <a:avLst/>
          </a:prstGeom>
          <a:noFill/>
          <a:ln/>
        </p:spPr>
        <p:txBody>
          <a:bodyPr wrap="square" lIns="0" tIns="0" rIns="0" bIns="0" rtlCol="0" anchor="ctr">
            <a:normAutofit/>
          </a:bodyPr>
          <a:lstStyle/>
          <a:p>
            <a:pPr marL="0" indent="0">
              <a:buNone/>
            </a:pPr>
            <a:r>
              <a:rPr lang="en-US" sz="1800" b="1" dirty="0">
                <a:solidFill>
                  <a:srgbClr val="F6E9D0"/>
                </a:solidFill>
              </a:rPr>
              <a:t>»Jazz je postal bolj oseben: solo glasbenik je lahko zasijal.«</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E1914"/>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1914"/>
          </a:solidFill>
          <a:ln w="12700">
            <a:solidFill>
              <a:srgbClr val="1E1914"/>
            </a:solidFill>
            <a:prstDash val="solid"/>
          </a:ln>
        </p:spPr>
        <p:txBody>
          <a:bodyPr/>
          <a:lstStyle/>
          <a:p>
            <a:endParaRPr lang="en-US"/>
          </a:p>
        </p:txBody>
      </p:sp>
      <p:sp>
        <p:nvSpPr>
          <p:cNvPr id="3" name="Text 1"/>
          <p:cNvSpPr/>
          <p:nvPr/>
        </p:nvSpPr>
        <p:spPr>
          <a:xfrm>
            <a:off x="594360" y="320040"/>
            <a:ext cx="7680960" cy="502920"/>
          </a:xfrm>
          <a:prstGeom prst="rect">
            <a:avLst/>
          </a:prstGeom>
          <a:noFill/>
          <a:ln/>
        </p:spPr>
        <p:txBody>
          <a:bodyPr wrap="square" lIns="0" tIns="0" rIns="0" bIns="0" rtlCol="0" anchor="ctr"/>
          <a:lstStyle/>
          <a:p>
            <a:pPr marL="0" indent="0">
              <a:buNone/>
            </a:pPr>
            <a:r>
              <a:rPr lang="en-US" sz="3000" b="1" dirty="0">
                <a:solidFill>
                  <a:srgbClr val="F6E9D0"/>
                </a:solidFill>
                <a:latin typeface="Aptos Display" pitchFamily="34" charset="0"/>
                <a:ea typeface="Aptos Display" pitchFamily="34" charset="-122"/>
                <a:cs typeface="Aptos Display" pitchFamily="34" charset="-120"/>
              </a:rPr>
              <a:t>Osebni podatki</a:t>
            </a:r>
            <a:endParaRPr lang="en-US" sz="3000" dirty="0"/>
          </a:p>
        </p:txBody>
      </p:sp>
      <p:sp>
        <p:nvSpPr>
          <p:cNvPr id="4" name="Text 2"/>
          <p:cNvSpPr/>
          <p:nvPr/>
        </p:nvSpPr>
        <p:spPr>
          <a:xfrm>
            <a:off x="621792" y="859536"/>
            <a:ext cx="6583680" cy="274320"/>
          </a:xfrm>
          <a:prstGeom prst="rect">
            <a:avLst/>
          </a:prstGeom>
          <a:noFill/>
          <a:ln/>
        </p:spPr>
        <p:txBody>
          <a:bodyPr wrap="square" lIns="0" tIns="0" rIns="0" bIns="0" rtlCol="0" anchor="ctr"/>
          <a:lstStyle/>
          <a:p>
            <a:pPr marL="0" indent="0">
              <a:buNone/>
            </a:pPr>
            <a:r>
              <a:rPr lang="en-US" sz="1200" dirty="0">
                <a:solidFill>
                  <a:srgbClr val="C99A3E"/>
                </a:solidFill>
              </a:rPr>
              <a:t>OSEBNI PODATKI</a:t>
            </a:r>
            <a:endParaRPr lang="en-US" sz="1200" dirty="0"/>
          </a:p>
        </p:txBody>
      </p:sp>
      <p:pic>
        <p:nvPicPr>
          <p:cNvPr id="5" name="Image 0" descr="/mnt/data/louis_portrait.jpg"/>
          <p:cNvPicPr>
            <a:picLocks noChangeAspect="1"/>
          </p:cNvPicPr>
          <p:nvPr/>
        </p:nvPicPr>
        <p:blipFill>
          <a:blip r:embed="rId3"/>
          <a:stretch>
            <a:fillRect/>
          </a:stretch>
        </p:blipFill>
        <p:spPr>
          <a:xfrm>
            <a:off x="731520" y="1475735"/>
            <a:ext cx="3017520" cy="3769369"/>
          </a:xfrm>
          <a:prstGeom prst="rect">
            <a:avLst/>
          </a:prstGeom>
        </p:spPr>
      </p:pic>
      <p:sp>
        <p:nvSpPr>
          <p:cNvPr id="6" name="Text 3"/>
          <p:cNvSpPr/>
          <p:nvPr/>
        </p:nvSpPr>
        <p:spPr>
          <a:xfrm>
            <a:off x="4617720" y="1353312"/>
            <a:ext cx="6675120" cy="3886200"/>
          </a:xfrm>
          <a:prstGeom prst="rect">
            <a:avLst/>
          </a:prstGeom>
          <a:noFill/>
          <a:ln/>
        </p:spPr>
        <p:txBody>
          <a:bodyPr wrap="square" lIns="635" tIns="635" rIns="635" bIns="635" rtlCol="0" anchor="ctr">
            <a:normAutofit/>
          </a:bodyPr>
          <a:lstStyle/>
          <a:p>
            <a:r>
              <a:rPr lang="en-US" sz="2000" dirty="0">
                <a:solidFill>
                  <a:srgbClr val="B9B5AC"/>
                </a:solidFill>
              </a:rPr>
              <a:t>Polno ime: Louis Daniel Armstrong</a:t>
            </a:r>
          </a:p>
          <a:p>
            <a:r>
              <a:rPr lang="en-US" sz="2000" dirty="0">
                <a:solidFill>
                  <a:srgbClr val="B9B5AC"/>
                </a:solidFill>
              </a:rPr>
              <a:t>Rojen: 4. avgust 1901, New Orleans, Louisiana, ZDA</a:t>
            </a:r>
          </a:p>
          <a:p>
            <a:r>
              <a:rPr lang="en-US" sz="2000" dirty="0">
                <a:solidFill>
                  <a:srgbClr val="B9B5AC"/>
                </a:solidFill>
              </a:rPr>
              <a:t>Umrl: </a:t>
            </a:r>
            <a:r>
              <a:rPr lang="en-US" sz="2000" dirty="0" err="1">
                <a:solidFill>
                  <a:srgbClr val="B9B5AC"/>
                </a:solidFill>
              </a:rPr>
              <a:t>Umrl</a:t>
            </a:r>
            <a:r>
              <a:rPr lang="en-US" sz="2000" dirty="0">
                <a:solidFill>
                  <a:srgbClr val="B9B5AC"/>
                </a:solidFill>
              </a:rPr>
              <a:t>: 6. </a:t>
            </a:r>
            <a:r>
              <a:rPr lang="en-US" sz="2000" dirty="0" err="1">
                <a:solidFill>
                  <a:srgbClr val="B9B5AC"/>
                </a:solidFill>
              </a:rPr>
              <a:t>julija</a:t>
            </a:r>
            <a:r>
              <a:rPr lang="en-US" sz="2000" dirty="0">
                <a:solidFill>
                  <a:srgbClr val="B9B5AC"/>
                </a:solidFill>
              </a:rPr>
              <a:t> 1971, Queens, New York, ZDA</a:t>
            </a:r>
          </a:p>
          <a:p>
            <a:r>
              <a:rPr lang="en-US" sz="2000" dirty="0">
                <a:solidFill>
                  <a:srgbClr val="B9B5AC"/>
                </a:solidFill>
              </a:rPr>
              <a:t>Vzdevka: Satchmo in Pops</a:t>
            </a:r>
          </a:p>
          <a:p>
            <a:r>
              <a:rPr lang="sv-SE" sz="2000" dirty="0">
                <a:solidFill>
                  <a:srgbClr val="B9B5AC"/>
                </a:solidFill>
              </a:rPr>
              <a:t>Instrumenti: trobenta, kornet; glas: bariton</a:t>
            </a:r>
            <a:endParaRPr lang="en-US" sz="2000" dirty="0">
              <a:solidFill>
                <a:srgbClr val="B9B5A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rgbClr val="1E1914"/>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1914"/>
          </a:solidFill>
          <a:ln w="12700">
            <a:solidFill>
              <a:srgbClr val="1E1914"/>
            </a:solidFill>
            <a:prstDash val="solid"/>
          </a:ln>
        </p:spPr>
        <p:txBody>
          <a:bodyPr/>
          <a:lstStyle/>
          <a:p>
            <a:endParaRPr lang="en-US"/>
          </a:p>
        </p:txBody>
      </p:sp>
      <p:sp>
        <p:nvSpPr>
          <p:cNvPr id="3" name="Text 1"/>
          <p:cNvSpPr/>
          <p:nvPr/>
        </p:nvSpPr>
        <p:spPr>
          <a:xfrm>
            <a:off x="594360" y="320040"/>
            <a:ext cx="7680960" cy="502920"/>
          </a:xfrm>
          <a:prstGeom prst="rect">
            <a:avLst/>
          </a:prstGeom>
          <a:noFill/>
          <a:ln/>
        </p:spPr>
        <p:txBody>
          <a:bodyPr wrap="square" lIns="0" tIns="0" rIns="0" bIns="0" rtlCol="0" anchor="ctr"/>
          <a:lstStyle/>
          <a:p>
            <a:pPr marL="0" indent="0">
              <a:buNone/>
            </a:pPr>
            <a:r>
              <a:rPr lang="en-US" sz="3000" b="1" dirty="0">
                <a:solidFill>
                  <a:srgbClr val="F6E9D0"/>
                </a:solidFill>
                <a:latin typeface="Aptos Display" pitchFamily="34" charset="0"/>
                <a:ea typeface="Aptos Display" pitchFamily="34" charset="-122"/>
                <a:cs typeface="Aptos Display" pitchFamily="34" charset="-120"/>
              </a:rPr>
              <a:t>Dosežki in pomen</a:t>
            </a:r>
            <a:endParaRPr lang="en-US" sz="3000" dirty="0"/>
          </a:p>
        </p:txBody>
      </p:sp>
      <p:sp>
        <p:nvSpPr>
          <p:cNvPr id="4" name="Text 2"/>
          <p:cNvSpPr/>
          <p:nvPr/>
        </p:nvSpPr>
        <p:spPr>
          <a:xfrm>
            <a:off x="621792" y="859536"/>
            <a:ext cx="6583680" cy="274320"/>
          </a:xfrm>
          <a:prstGeom prst="rect">
            <a:avLst/>
          </a:prstGeom>
          <a:noFill/>
          <a:ln/>
        </p:spPr>
        <p:txBody>
          <a:bodyPr wrap="square" lIns="0" tIns="0" rIns="0" bIns="0" rtlCol="0" anchor="ctr"/>
          <a:lstStyle/>
          <a:p>
            <a:pPr marL="0" indent="0">
              <a:buNone/>
            </a:pPr>
            <a:r>
              <a:rPr lang="en-US" sz="1200" dirty="0">
                <a:solidFill>
                  <a:srgbClr val="C99A3E"/>
                </a:solidFill>
              </a:rPr>
              <a:t>NAGRADE, DOSEŽKI</a:t>
            </a:r>
            <a:endParaRPr lang="en-US" sz="1200" dirty="0"/>
          </a:p>
        </p:txBody>
      </p:sp>
      <p:sp>
        <p:nvSpPr>
          <p:cNvPr id="5" name="Text 3"/>
          <p:cNvSpPr/>
          <p:nvPr/>
        </p:nvSpPr>
        <p:spPr>
          <a:xfrm>
            <a:off x="777240" y="1325880"/>
            <a:ext cx="6400800" cy="4389120"/>
          </a:xfrm>
          <a:prstGeom prst="rect">
            <a:avLst/>
          </a:prstGeom>
          <a:noFill/>
          <a:ln/>
        </p:spPr>
        <p:txBody>
          <a:bodyPr wrap="square" lIns="635" tIns="635" rIns="635" bIns="635" rtlCol="0" anchor="ctr">
            <a:normAutofit/>
          </a:bodyPr>
          <a:lstStyle/>
          <a:p>
            <a:r>
              <a:rPr lang="en-US" sz="1900" dirty="0">
                <a:solidFill>
                  <a:srgbClr val="B9B5AC"/>
                </a:solidFill>
              </a:rPr>
              <a:t>Leta 1965 je prejel nagrado Grammy za pesem »Hello, Dolly!«.</a:t>
            </a:r>
          </a:p>
          <a:p>
            <a:r>
              <a:rPr lang="en-US" sz="1900" dirty="0">
                <a:solidFill>
                  <a:srgbClr val="B9B5AC"/>
                </a:solidFill>
              </a:rPr>
              <a:t>Leta 1972 je posmrtno prejel Grammy Lifetime Achievement Award.</a:t>
            </a:r>
          </a:p>
          <a:p>
            <a:r>
              <a:rPr lang="en-US" sz="1900" dirty="0">
                <a:solidFill>
                  <a:srgbClr val="B9B5AC"/>
                </a:solidFill>
              </a:rPr>
              <a:t>Leta 1990 je bil uvrščen v Rock and Roll Hall of Fame.</a:t>
            </a:r>
          </a:p>
          <a:p>
            <a:r>
              <a:rPr lang="en-US" sz="1900" dirty="0">
                <a:solidFill>
                  <a:srgbClr val="B9B5AC"/>
                </a:solidFill>
              </a:rPr>
              <a:t>Na Hollywood Walk of Fame ima zvezdo za prispevek k glasbi.</a:t>
            </a:r>
          </a:p>
          <a:p>
            <a:r>
              <a:rPr lang="en-US" sz="1900" dirty="0">
                <a:solidFill>
                  <a:srgbClr val="B9B5AC"/>
                </a:solidFill>
              </a:rPr>
              <a:t>Velja za enega najvplivnejših glasbenikov v zgodovini jazza.</a:t>
            </a:r>
          </a:p>
        </p:txBody>
      </p:sp>
      <p:pic>
        <p:nvPicPr>
          <p:cNvPr id="6" name="Image 0" descr="/mnt/data/louis_statue.jpg"/>
          <p:cNvPicPr>
            <a:picLocks noChangeAspect="1"/>
          </p:cNvPicPr>
          <p:nvPr/>
        </p:nvPicPr>
        <p:blipFill>
          <a:blip r:embed="rId3"/>
          <a:stretch>
            <a:fillRect/>
          </a:stretch>
        </p:blipFill>
        <p:spPr>
          <a:xfrm>
            <a:off x="7680960" y="2266657"/>
            <a:ext cx="3657600" cy="24618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bg>
      <p:bgPr>
        <a:solidFill>
          <a:srgbClr val="1E1914"/>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1914"/>
          </a:solidFill>
          <a:ln w="12700">
            <a:solidFill>
              <a:srgbClr val="1E1914"/>
            </a:solidFill>
            <a:prstDash val="solid"/>
          </a:ln>
        </p:spPr>
        <p:txBody>
          <a:bodyPr/>
          <a:lstStyle/>
          <a:p>
            <a:endParaRPr lang="en-US"/>
          </a:p>
        </p:txBody>
      </p:sp>
      <p:sp>
        <p:nvSpPr>
          <p:cNvPr id="3" name="Text 1"/>
          <p:cNvSpPr/>
          <p:nvPr/>
        </p:nvSpPr>
        <p:spPr>
          <a:xfrm>
            <a:off x="594360" y="320040"/>
            <a:ext cx="7680960" cy="502920"/>
          </a:xfrm>
          <a:prstGeom prst="rect">
            <a:avLst/>
          </a:prstGeom>
          <a:noFill/>
          <a:ln/>
        </p:spPr>
        <p:txBody>
          <a:bodyPr wrap="square" lIns="0" tIns="0" rIns="0" bIns="0" rtlCol="0" anchor="ctr"/>
          <a:lstStyle/>
          <a:p>
            <a:pPr marL="0" indent="0">
              <a:buNone/>
            </a:pPr>
            <a:r>
              <a:rPr lang="en-US" sz="3000" b="1" dirty="0">
                <a:solidFill>
                  <a:srgbClr val="F6E9D0"/>
                </a:solidFill>
                <a:latin typeface="Aptos Display" pitchFamily="34" charset="0"/>
                <a:ea typeface="Aptos Display" pitchFamily="34" charset="-122"/>
                <a:cs typeface="Aptos Display" pitchFamily="34" charset="-120"/>
              </a:rPr>
              <a:t>Albumi in sodelovanja</a:t>
            </a:r>
            <a:endParaRPr lang="en-US" sz="3000" dirty="0"/>
          </a:p>
        </p:txBody>
      </p:sp>
      <p:sp>
        <p:nvSpPr>
          <p:cNvPr id="4" name="Text 2"/>
          <p:cNvSpPr/>
          <p:nvPr/>
        </p:nvSpPr>
        <p:spPr>
          <a:xfrm>
            <a:off x="621792" y="859536"/>
            <a:ext cx="6583680" cy="274320"/>
          </a:xfrm>
          <a:prstGeom prst="rect">
            <a:avLst/>
          </a:prstGeom>
          <a:noFill/>
          <a:ln/>
        </p:spPr>
        <p:txBody>
          <a:bodyPr wrap="square" lIns="0" tIns="0" rIns="0" bIns="0" rtlCol="0" anchor="ctr"/>
          <a:lstStyle/>
          <a:p>
            <a:pPr marL="0" indent="0">
              <a:buNone/>
            </a:pPr>
            <a:r>
              <a:rPr lang="en-US" sz="1200" dirty="0">
                <a:solidFill>
                  <a:srgbClr val="C99A3E"/>
                </a:solidFill>
              </a:rPr>
              <a:t>ALBUMI</a:t>
            </a:r>
            <a:endParaRPr lang="en-US" sz="1200" dirty="0"/>
          </a:p>
        </p:txBody>
      </p:sp>
      <p:pic>
        <p:nvPicPr>
          <p:cNvPr id="5" name="Image 0" descr="/mnt/data/louis_color.jpg"/>
          <p:cNvPicPr>
            <a:picLocks noChangeAspect="1"/>
          </p:cNvPicPr>
          <p:nvPr/>
        </p:nvPicPr>
        <p:blipFill>
          <a:blip r:embed="rId3"/>
          <a:stretch>
            <a:fillRect/>
          </a:stretch>
        </p:blipFill>
        <p:spPr>
          <a:xfrm>
            <a:off x="685800" y="2234565"/>
            <a:ext cx="3291840" cy="2434590"/>
          </a:xfrm>
          <a:prstGeom prst="rect">
            <a:avLst/>
          </a:prstGeom>
        </p:spPr>
      </p:pic>
      <p:sp>
        <p:nvSpPr>
          <p:cNvPr id="6" name="Text 3"/>
          <p:cNvSpPr/>
          <p:nvPr/>
        </p:nvSpPr>
        <p:spPr>
          <a:xfrm>
            <a:off x="4617720" y="1417320"/>
            <a:ext cx="6400800" cy="3246120"/>
          </a:xfrm>
          <a:prstGeom prst="rect">
            <a:avLst/>
          </a:prstGeom>
          <a:noFill/>
          <a:ln/>
        </p:spPr>
        <p:txBody>
          <a:bodyPr wrap="square" lIns="635" tIns="635" rIns="635" bIns="635" rtlCol="0" anchor="ctr">
            <a:normAutofit/>
          </a:bodyPr>
          <a:lstStyle/>
          <a:p>
            <a:r>
              <a:rPr lang="en-US" sz="2100" dirty="0">
                <a:solidFill>
                  <a:srgbClr val="B9B5AC"/>
                </a:solidFill>
              </a:rPr>
              <a:t>Ella and Louis (1956) — z Ello Fitzgerald</a:t>
            </a:r>
          </a:p>
          <a:p>
            <a:r>
              <a:rPr lang="en-US" sz="2100" dirty="0">
                <a:solidFill>
                  <a:srgbClr val="B9B5AC"/>
                </a:solidFill>
              </a:rPr>
              <a:t>Louis Armstrong Plays W.C. Handy</a:t>
            </a:r>
          </a:p>
          <a:p>
            <a:r>
              <a:rPr lang="en-US" sz="2100" dirty="0">
                <a:solidFill>
                  <a:srgbClr val="B9B5AC"/>
                </a:solidFill>
              </a:rPr>
              <a:t>Satch Plays Fats</a:t>
            </a:r>
          </a:p>
          <a:p>
            <a:r>
              <a:rPr lang="en-US" sz="2100" dirty="0">
                <a:solidFill>
                  <a:srgbClr val="B9B5AC"/>
                </a:solidFill>
              </a:rPr>
              <a:t>Louis Armstrong and Duke Ellington</a:t>
            </a:r>
          </a:p>
          <a:p>
            <a:r>
              <a:rPr lang="en-US" sz="2100" dirty="0">
                <a:solidFill>
                  <a:srgbClr val="B9B5AC"/>
                </a:solidFill>
              </a:rPr>
              <a:t>What A Wonderful World (1970)</a:t>
            </a:r>
          </a:p>
        </p:txBody>
      </p:sp>
      <p:sp>
        <p:nvSpPr>
          <p:cNvPr id="8" name="Text 5"/>
          <p:cNvSpPr/>
          <p:nvPr/>
        </p:nvSpPr>
        <p:spPr>
          <a:xfrm>
            <a:off x="4846320" y="5120640"/>
            <a:ext cx="5943600" cy="365760"/>
          </a:xfrm>
          <a:prstGeom prst="rect">
            <a:avLst/>
          </a:prstGeom>
          <a:noFill/>
          <a:ln/>
        </p:spPr>
        <p:txBody>
          <a:bodyPr wrap="square" lIns="0" tIns="0" rIns="0" bIns="0" rtlCol="0" anchor="ctr">
            <a:normAutofit/>
          </a:bodyPr>
          <a:lstStyle/>
          <a:p>
            <a:pPr marL="0" indent="0">
              <a:buNone/>
            </a:pPr>
            <a:endParaRPr lang="en-US" sz="1800" dirty="0"/>
          </a:p>
        </p:txBody>
      </p:sp>
      <p:sp>
        <p:nvSpPr>
          <p:cNvPr id="9" name="Text 6"/>
          <p:cNvSpPr/>
          <p:nvPr/>
        </p:nvSpPr>
        <p:spPr>
          <a:xfrm>
            <a:off x="11155680" y="6446520"/>
            <a:ext cx="457200" cy="182880"/>
          </a:xfrm>
          <a:prstGeom prst="rect">
            <a:avLst/>
          </a:prstGeom>
          <a:noFill/>
          <a:ln/>
        </p:spPr>
        <p:txBody>
          <a:bodyPr wrap="square" lIns="0" tIns="0" rIns="0" bIns="0" rtlCol="0" anchor="ctr"/>
          <a:lstStyle/>
          <a:p>
            <a:pPr marL="0" indent="0" algn="r">
              <a:buNone/>
            </a:pP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1E1914"/>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1914"/>
          </a:solidFill>
          <a:ln w="12700">
            <a:solidFill>
              <a:srgbClr val="1E1914"/>
            </a:solidFill>
            <a:prstDash val="solid"/>
          </a:ln>
        </p:spPr>
        <p:txBody>
          <a:bodyPr/>
          <a:lstStyle/>
          <a:p>
            <a:endParaRPr lang="en-US"/>
          </a:p>
        </p:txBody>
      </p:sp>
      <p:sp>
        <p:nvSpPr>
          <p:cNvPr id="3" name="Text 1"/>
          <p:cNvSpPr/>
          <p:nvPr/>
        </p:nvSpPr>
        <p:spPr>
          <a:xfrm>
            <a:off x="594360" y="320040"/>
            <a:ext cx="7680960" cy="502920"/>
          </a:xfrm>
          <a:prstGeom prst="rect">
            <a:avLst/>
          </a:prstGeom>
          <a:noFill/>
          <a:ln/>
        </p:spPr>
        <p:txBody>
          <a:bodyPr wrap="square" lIns="0" tIns="0" rIns="0" bIns="0" rtlCol="0" anchor="ctr"/>
          <a:lstStyle/>
          <a:p>
            <a:pPr marL="0" indent="0">
              <a:buNone/>
            </a:pPr>
            <a:r>
              <a:rPr lang="en-US" sz="3000" b="1" dirty="0">
                <a:solidFill>
                  <a:srgbClr val="F6E9D0"/>
                </a:solidFill>
                <a:latin typeface="Aptos Display" pitchFamily="34" charset="0"/>
                <a:ea typeface="Aptos Display" pitchFamily="34" charset="-122"/>
                <a:cs typeface="Aptos Display" pitchFamily="34" charset="-120"/>
              </a:rPr>
              <a:t>Najbolj znane pesmi</a:t>
            </a:r>
            <a:endParaRPr lang="en-US" sz="3000" dirty="0"/>
          </a:p>
        </p:txBody>
      </p:sp>
      <p:sp>
        <p:nvSpPr>
          <p:cNvPr id="4" name="Text 2"/>
          <p:cNvSpPr/>
          <p:nvPr/>
        </p:nvSpPr>
        <p:spPr>
          <a:xfrm>
            <a:off x="621792" y="859536"/>
            <a:ext cx="6583680" cy="274320"/>
          </a:xfrm>
          <a:prstGeom prst="rect">
            <a:avLst/>
          </a:prstGeom>
          <a:noFill/>
          <a:ln/>
        </p:spPr>
        <p:txBody>
          <a:bodyPr wrap="square" lIns="0" tIns="0" rIns="0" bIns="0" rtlCol="0" anchor="ctr"/>
          <a:lstStyle/>
          <a:p>
            <a:pPr marL="0" indent="0">
              <a:buNone/>
            </a:pPr>
            <a:r>
              <a:rPr lang="en-US" sz="1200" dirty="0">
                <a:solidFill>
                  <a:srgbClr val="C99A3E"/>
                </a:solidFill>
              </a:rPr>
              <a:t>PESMI</a:t>
            </a:r>
            <a:endParaRPr lang="en-US" sz="1200" dirty="0"/>
          </a:p>
        </p:txBody>
      </p:sp>
      <p:sp>
        <p:nvSpPr>
          <p:cNvPr id="5" name="Text 3"/>
          <p:cNvSpPr/>
          <p:nvPr/>
        </p:nvSpPr>
        <p:spPr>
          <a:xfrm>
            <a:off x="777240" y="1325880"/>
            <a:ext cx="5074920" cy="3200400"/>
          </a:xfrm>
          <a:prstGeom prst="rect">
            <a:avLst/>
          </a:prstGeom>
          <a:noFill/>
          <a:ln/>
        </p:spPr>
        <p:txBody>
          <a:bodyPr wrap="square" lIns="635" tIns="635" rIns="635" bIns="635" rtlCol="0" anchor="ctr">
            <a:normAutofit/>
          </a:bodyPr>
          <a:lstStyle/>
          <a:p>
            <a:r>
              <a:rPr lang="en-US" sz="2400" dirty="0">
                <a:solidFill>
                  <a:srgbClr val="B9B5AC"/>
                </a:solidFill>
              </a:rPr>
              <a:t>What a Wonderful World</a:t>
            </a:r>
          </a:p>
          <a:p>
            <a:r>
              <a:rPr lang="en-US" sz="2400" dirty="0">
                <a:solidFill>
                  <a:srgbClr val="B9B5AC"/>
                </a:solidFill>
              </a:rPr>
              <a:t>Hello, Dolly!</a:t>
            </a:r>
          </a:p>
          <a:p>
            <a:r>
              <a:rPr lang="en-US" sz="2400" dirty="0">
                <a:solidFill>
                  <a:srgbClr val="B9B5AC"/>
                </a:solidFill>
              </a:rPr>
              <a:t>When the Saints Go Marching In</a:t>
            </a:r>
          </a:p>
          <a:p>
            <a:r>
              <a:rPr lang="en-US" sz="2400" dirty="0">
                <a:solidFill>
                  <a:srgbClr val="B9B5AC"/>
                </a:solidFill>
              </a:rPr>
              <a:t>La Vie en rose</a:t>
            </a:r>
          </a:p>
          <a:p>
            <a:r>
              <a:rPr lang="en-US" sz="2400" dirty="0">
                <a:solidFill>
                  <a:srgbClr val="B9B5AC"/>
                </a:solidFill>
              </a:rPr>
              <a:t>Mack the Knife</a:t>
            </a:r>
          </a:p>
        </p:txBody>
      </p:sp>
      <p:pic>
        <p:nvPicPr>
          <p:cNvPr id="6" name="Image 0" descr="/mnt/data/louis_bw_trumpet.jpg"/>
          <p:cNvPicPr>
            <a:picLocks noChangeAspect="1"/>
          </p:cNvPicPr>
          <p:nvPr/>
        </p:nvPicPr>
        <p:blipFill>
          <a:blip r:embed="rId3"/>
          <a:stretch>
            <a:fillRect/>
          </a:stretch>
        </p:blipFill>
        <p:spPr>
          <a:xfrm>
            <a:off x="6903720" y="2012001"/>
            <a:ext cx="3931920" cy="3062597"/>
          </a:xfrm>
          <a:prstGeom prst="rect">
            <a:avLst/>
          </a:prstGeom>
        </p:spPr>
      </p:pic>
      <p:sp>
        <p:nvSpPr>
          <p:cNvPr id="7" name="Text 4"/>
          <p:cNvSpPr/>
          <p:nvPr/>
        </p:nvSpPr>
        <p:spPr>
          <a:xfrm>
            <a:off x="822960" y="5074920"/>
            <a:ext cx="5074920" cy="457200"/>
          </a:xfrm>
          <a:prstGeom prst="rect">
            <a:avLst/>
          </a:prstGeom>
          <a:noFill/>
          <a:ln/>
        </p:spPr>
        <p:txBody>
          <a:bodyPr wrap="square" lIns="0" tIns="0" rIns="0" bIns="0" rtlCol="0" anchor="ctr"/>
          <a:lstStyle/>
          <a:p>
            <a:pPr marL="0" indent="0">
              <a:buNone/>
            </a:pPr>
            <a:r>
              <a:rPr lang="en-US" sz="1700" b="1" dirty="0">
                <a:solidFill>
                  <a:srgbClr val="C99A3E"/>
                </a:solidFill>
              </a:rPr>
              <a:t>Za poslušanje izberi: “What a Wonderful World”</a:t>
            </a:r>
            <a:endParaRPr lang="en-US" sz="1700" dirty="0"/>
          </a:p>
        </p:txBody>
      </p:sp>
      <p:sp>
        <p:nvSpPr>
          <p:cNvPr id="8" name="Text 5"/>
          <p:cNvSpPr/>
          <p:nvPr/>
        </p:nvSpPr>
        <p:spPr>
          <a:xfrm>
            <a:off x="822960" y="5532120"/>
            <a:ext cx="5212080" cy="320040"/>
          </a:xfrm>
          <a:prstGeom prst="rect">
            <a:avLst/>
          </a:prstGeom>
          <a:noFill/>
          <a:ln/>
        </p:spPr>
        <p:txBody>
          <a:bodyPr wrap="square" lIns="0" tIns="0" rIns="0" bIns="0" rtlCol="0" anchor="ctr">
            <a:normAutofit/>
          </a:bodyPr>
          <a:lstStyle/>
          <a:p>
            <a:pPr marL="0" indent="0">
              <a:buNone/>
            </a:pPr>
            <a:r>
              <a:rPr lang="en-US" sz="1000" dirty="0">
                <a:solidFill>
                  <a:srgbClr val="E5DED1"/>
                </a:solidFill>
              </a:rPr>
              <a:t>https://www.youtube.com/results?search_query=Louis+Armstrong+What+a+Wonderful+World</a:t>
            </a:r>
            <a:endParaRPr lang="en-US" sz="1000" dirty="0"/>
          </a:p>
        </p:txBody>
      </p:sp>
      <p:sp>
        <p:nvSpPr>
          <p:cNvPr id="9" name="Text 6"/>
          <p:cNvSpPr/>
          <p:nvPr/>
        </p:nvSpPr>
        <p:spPr>
          <a:xfrm>
            <a:off x="11155680" y="6446520"/>
            <a:ext cx="457200" cy="182880"/>
          </a:xfrm>
          <a:prstGeom prst="rect">
            <a:avLst/>
          </a:prstGeom>
          <a:noFill/>
          <a:ln/>
        </p:spPr>
        <p:txBody>
          <a:bodyPr wrap="square" lIns="0" tIns="0" rIns="0" bIns="0" rtlCol="0" anchor="ctr"/>
          <a:lstStyle/>
          <a:p>
            <a:pPr marL="0" indent="0" algn="r">
              <a:buNone/>
            </a:pPr>
            <a:r>
              <a:rPr lang="en-US" sz="900" dirty="0">
                <a:solidFill>
                  <a:srgbClr val="BBAF98"/>
                </a:solidFill>
              </a:rPr>
              <a:t>7/9</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1E1914"/>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1914"/>
          </a:solidFill>
          <a:ln w="12700">
            <a:solidFill>
              <a:srgbClr val="1E1914"/>
            </a:solidFill>
            <a:prstDash val="solid"/>
          </a:ln>
        </p:spPr>
        <p:txBody>
          <a:bodyPr/>
          <a:lstStyle/>
          <a:p>
            <a:endParaRPr lang="en-US"/>
          </a:p>
        </p:txBody>
      </p:sp>
      <p:sp>
        <p:nvSpPr>
          <p:cNvPr id="3" name="Text 1"/>
          <p:cNvSpPr/>
          <p:nvPr/>
        </p:nvSpPr>
        <p:spPr>
          <a:xfrm>
            <a:off x="594360" y="320040"/>
            <a:ext cx="7680960" cy="502920"/>
          </a:xfrm>
          <a:prstGeom prst="rect">
            <a:avLst/>
          </a:prstGeom>
          <a:noFill/>
          <a:ln/>
        </p:spPr>
        <p:txBody>
          <a:bodyPr wrap="square" lIns="0" tIns="0" rIns="0" bIns="0" rtlCol="0" anchor="ctr"/>
          <a:lstStyle/>
          <a:p>
            <a:pPr marL="0" indent="0">
              <a:buNone/>
            </a:pPr>
            <a:r>
              <a:rPr lang="en-US" sz="3000" b="1" dirty="0">
                <a:solidFill>
                  <a:srgbClr val="F6E9D0"/>
                </a:solidFill>
                <a:latin typeface="Aptos Display" pitchFamily="34" charset="0"/>
                <a:ea typeface="Aptos Display" pitchFamily="34" charset="-122"/>
                <a:cs typeface="Aptos Display" pitchFamily="34" charset="-120"/>
              </a:rPr>
              <a:t>Zanimivosti</a:t>
            </a:r>
            <a:endParaRPr lang="en-US" sz="3000" dirty="0"/>
          </a:p>
        </p:txBody>
      </p:sp>
      <p:sp>
        <p:nvSpPr>
          <p:cNvPr id="4" name="Text 2"/>
          <p:cNvSpPr/>
          <p:nvPr/>
        </p:nvSpPr>
        <p:spPr>
          <a:xfrm>
            <a:off x="621792" y="859536"/>
            <a:ext cx="6583680" cy="274320"/>
          </a:xfrm>
          <a:prstGeom prst="rect">
            <a:avLst/>
          </a:prstGeom>
          <a:noFill/>
          <a:ln/>
        </p:spPr>
        <p:txBody>
          <a:bodyPr wrap="square" lIns="0" tIns="0" rIns="0" bIns="0" rtlCol="0" anchor="ctr"/>
          <a:lstStyle/>
          <a:p>
            <a:pPr marL="0" indent="0">
              <a:buNone/>
            </a:pPr>
            <a:r>
              <a:rPr lang="en-US" sz="1200" dirty="0">
                <a:solidFill>
                  <a:srgbClr val="C99A3E"/>
                </a:solidFill>
              </a:rPr>
              <a:t>ZANIMIVOSTI</a:t>
            </a:r>
            <a:endParaRPr lang="en-US" sz="1200" dirty="0"/>
          </a:p>
        </p:txBody>
      </p:sp>
      <p:pic>
        <p:nvPicPr>
          <p:cNvPr id="5" name="Image 0" descr="/mnt/data/louis_portrait.jpg"/>
          <p:cNvPicPr>
            <a:picLocks noChangeAspect="1"/>
          </p:cNvPicPr>
          <p:nvPr/>
        </p:nvPicPr>
        <p:blipFill>
          <a:blip r:embed="rId3"/>
          <a:stretch>
            <a:fillRect/>
          </a:stretch>
        </p:blipFill>
        <p:spPr>
          <a:xfrm>
            <a:off x="7680960" y="1367285"/>
            <a:ext cx="3337560" cy="4169151"/>
          </a:xfrm>
          <a:prstGeom prst="rect">
            <a:avLst/>
          </a:prstGeom>
        </p:spPr>
      </p:pic>
      <p:sp>
        <p:nvSpPr>
          <p:cNvPr id="6" name="Text 3"/>
          <p:cNvSpPr/>
          <p:nvPr/>
        </p:nvSpPr>
        <p:spPr>
          <a:xfrm>
            <a:off x="777240" y="1417320"/>
            <a:ext cx="6355080" cy="3931920"/>
          </a:xfrm>
          <a:prstGeom prst="rect">
            <a:avLst/>
          </a:prstGeom>
          <a:noFill/>
          <a:ln/>
        </p:spPr>
        <p:txBody>
          <a:bodyPr wrap="square" lIns="635" tIns="635" rIns="635" bIns="635" rtlCol="0" anchor="ctr">
            <a:normAutofit/>
          </a:bodyPr>
          <a:lstStyle/>
          <a:p>
            <a:r>
              <a:rPr lang="en-US" sz="2000" dirty="0">
                <a:solidFill>
                  <a:srgbClr val="B9B5AC"/>
                </a:solidFill>
              </a:rPr>
              <a:t>Vzdevek Satchmo je postal njegov zaščitni znak.</a:t>
            </a:r>
          </a:p>
          <a:p>
            <a:r>
              <a:rPr lang="en-US" sz="2000" dirty="0">
                <a:solidFill>
                  <a:srgbClr val="B9B5AC"/>
                </a:solidFill>
              </a:rPr>
              <a:t>Zaradi družine Karnofsky je vse življenje nosil obesek z Davidovo zvezdo.</a:t>
            </a:r>
          </a:p>
          <a:p>
            <a:r>
              <a:rPr lang="en-US" sz="2000" dirty="0">
                <a:solidFill>
                  <a:srgbClr val="B9B5AC"/>
                </a:solidFill>
              </a:rPr>
              <a:t>Igral je tudi v filmih in nastopal na številnih turnejah.</a:t>
            </a:r>
          </a:p>
          <a:p>
            <a:r>
              <a:rPr lang="en-US" sz="2000" dirty="0">
                <a:solidFill>
                  <a:srgbClr val="B9B5AC"/>
                </a:solidFill>
              </a:rPr>
              <a:t>Njegov nasmeh, trobenta in robat glas so postali simbol jazza.</a:t>
            </a:r>
          </a:p>
        </p:txBody>
      </p:sp>
      <p:sp>
        <p:nvSpPr>
          <p:cNvPr id="7" name="Text 4"/>
          <p:cNvSpPr/>
          <p:nvPr/>
        </p:nvSpPr>
        <p:spPr>
          <a:xfrm>
            <a:off x="11155680" y="6446520"/>
            <a:ext cx="457200" cy="182880"/>
          </a:xfrm>
          <a:prstGeom prst="rect">
            <a:avLst/>
          </a:prstGeom>
          <a:noFill/>
          <a:ln/>
        </p:spPr>
        <p:txBody>
          <a:bodyPr wrap="square" lIns="0" tIns="0" rIns="0" bIns="0" rtlCol="0" anchor="ctr"/>
          <a:lstStyle/>
          <a:p>
            <a:pPr marL="0" indent="0" algn="r">
              <a:buNone/>
            </a:pPr>
            <a:r>
              <a:rPr lang="en-US" sz="900" dirty="0">
                <a:solidFill>
                  <a:srgbClr val="BBAF98"/>
                </a:solidFill>
              </a:rPr>
              <a:t>8/9</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1E1914"/>
        </a:solidFill>
        <a:effectLst/>
      </p:bgPr>
    </p:bg>
    <p:spTree>
      <p:nvGrpSpPr>
        <p:cNvPr id="1" name=""/>
        <p:cNvGrpSpPr/>
        <p:nvPr/>
      </p:nvGrpSpPr>
      <p:grpSpPr>
        <a:xfrm>
          <a:off x="0" y="0"/>
          <a:ext cx="0" cy="0"/>
          <a:chOff x="0" y="0"/>
          <a:chExt cx="0" cy="0"/>
        </a:xfrm>
      </p:grpSpPr>
      <p:sp>
        <p:nvSpPr>
          <p:cNvPr id="3" name="Text 1"/>
          <p:cNvSpPr/>
          <p:nvPr/>
        </p:nvSpPr>
        <p:spPr>
          <a:xfrm>
            <a:off x="5418909" y="265176"/>
            <a:ext cx="7680960" cy="502920"/>
          </a:xfrm>
          <a:prstGeom prst="rect">
            <a:avLst/>
          </a:prstGeom>
          <a:noFill/>
          <a:ln/>
        </p:spPr>
        <p:txBody>
          <a:bodyPr wrap="square" lIns="0" tIns="0" rIns="0" bIns="0" rtlCol="0" anchor="ctr"/>
          <a:lstStyle/>
          <a:p>
            <a:pPr marL="0" indent="0">
              <a:buNone/>
            </a:pPr>
            <a:r>
              <a:rPr lang="en-US" sz="3000" dirty="0">
                <a:solidFill>
                  <a:schemeClr val="accent2"/>
                </a:solidFill>
              </a:rPr>
              <a:t>Viri</a:t>
            </a:r>
          </a:p>
        </p:txBody>
      </p:sp>
      <p:sp>
        <p:nvSpPr>
          <p:cNvPr id="4" name="Text 2"/>
          <p:cNvSpPr/>
          <p:nvPr/>
        </p:nvSpPr>
        <p:spPr>
          <a:xfrm>
            <a:off x="621792" y="859536"/>
            <a:ext cx="6583680" cy="274320"/>
          </a:xfrm>
          <a:prstGeom prst="rect">
            <a:avLst/>
          </a:prstGeom>
          <a:noFill/>
          <a:ln/>
        </p:spPr>
        <p:txBody>
          <a:bodyPr wrap="square" lIns="0" tIns="0" rIns="0" bIns="0" rtlCol="0" anchor="ctr"/>
          <a:lstStyle/>
          <a:p>
            <a:pPr marL="0" indent="0">
              <a:buNone/>
            </a:pP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650</Words>
  <Application>Microsoft Office PowerPoint</Application>
  <PresentationFormat>Widescreen</PresentationFormat>
  <Paragraphs>65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Armstrong</dc:title>
  <dc:subject>Louis Armstrong</dc:subject>
  <dc:creator>OpenAI</dc:creator>
  <cp:lastModifiedBy>Administrator</cp:lastModifiedBy>
  <cp:revision>2</cp:revision>
  <dcterms:created xsi:type="dcterms:W3CDTF">2026-05-15T05:48:07Z</dcterms:created>
  <dcterms:modified xsi:type="dcterms:W3CDTF">2026-05-15T06:08:33Z</dcterms:modified>
</cp:coreProperties>
</file>